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4" r:id="rId1"/>
  </p:sldMasterIdLst>
  <p:notesMasterIdLst>
    <p:notesMasterId r:id="rId4"/>
  </p:notesMasterIdLst>
  <p:sldIdLst>
    <p:sldId id="272" r:id="rId2"/>
    <p:sldId id="273" r:id="rId3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FFCC00"/>
    <a:srgbClr val="FFFF00"/>
    <a:srgbClr val="993366"/>
    <a:srgbClr val="800000"/>
    <a:srgbClr val="000000"/>
    <a:srgbClr val="CC0066"/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4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3EE3F-448E-42A9-A3E0-8C967137D6EE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D837C-D095-4BE6-AA7E-B5527227E6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67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95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89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25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63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86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35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36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82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52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41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11A16E8-56D9-4049-B7EE-020915FC344B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624A04-7AA9-410F-8EA4-D4524D43E9A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337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sarde.sardexka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2735796" y="2288107"/>
            <a:ext cx="7560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6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=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FB203B7-0E19-41AF-8306-9C7BEA612B3B}"/>
              </a:ext>
            </a:extLst>
          </p:cNvPr>
          <p:cNvSpPr txBox="1"/>
          <p:nvPr/>
        </p:nvSpPr>
        <p:spPr>
          <a:xfrm>
            <a:off x="450719" y="4980364"/>
            <a:ext cx="8225737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 Espelette, le 3</a:t>
            </a:r>
            <a:r>
              <a:rPr lang="fr-FR" sz="14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ème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mercredi de chaque mois (10h à 11h30), à partir du 16 octobre 2019.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Tarifs : 125 €/enfant pour les 8 ateliers + adhésion 15 €/an/foyer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Sortie en famille (en option) : 12 €/personne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Renseignements et inscriptions : 0681733550 ou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sarde.sardexka@gmail.com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 de texte 2">
            <a:extLst>
              <a:ext uri="{FF2B5EF4-FFF2-40B4-BE49-F238E27FC236}">
                <a16:creationId xmlns:a16="http://schemas.microsoft.com/office/drawing/2014/main" id="{D90F3294-1F58-431D-8BE0-917379C600D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 rot="399763">
            <a:off x="6521631" y="1778179"/>
            <a:ext cx="2132800" cy="2700000"/>
          </a:xfrm>
          <a:prstGeom prst="round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Découverte des produits de terroir</a:t>
            </a:r>
          </a:p>
          <a:p>
            <a:pPr algn="ctr">
              <a:spcAft>
                <a:spcPts val="0"/>
              </a:spcAft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Kingthings Trypewriter 2" panose="02000000000000000000" pitchFamily="2" charset="0"/>
                <a:cs typeface="Calibri" panose="020F0502020204030204" pitchFamily="34" charset="0"/>
              </a:rPr>
              <a:t>Labels de qualité, races et variétés agricoles, méthodes de transformation, caractéristiques organoleptiques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Zone de texte 2">
            <a:extLst>
              <a:ext uri="{FF2B5EF4-FFF2-40B4-BE49-F238E27FC236}">
                <a16:creationId xmlns:a16="http://schemas.microsoft.com/office/drawing/2014/main" id="{82E844E3-30AC-4227-A702-477B1D32C63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 rot="20958748">
            <a:off x="3548620" y="1778179"/>
            <a:ext cx="2159904" cy="2700000"/>
          </a:xfrm>
          <a:prstGeom prst="round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Initiation à la dégustation</a:t>
            </a:r>
          </a:p>
          <a:p>
            <a:pPr algn="ctr">
              <a:spcAft>
                <a:spcPts val="0"/>
              </a:spcAft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Kingthings Trypewriter 2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Kingthings Trypewriter 2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Kingthings Trypewriter 2" panose="02000000000000000000" pitchFamily="2" charset="0"/>
                <a:cs typeface="Calibri" panose="020F0502020204030204" pitchFamily="34" charset="0"/>
              </a:rPr>
              <a:t>Principes de fonctionnement des 5 sens, techniques et vocabulaire de l’analyse sensorielle</a:t>
            </a:r>
          </a:p>
        </p:txBody>
      </p:sp>
      <p:sp>
        <p:nvSpPr>
          <p:cNvPr id="23" name="Zone de texte 2">
            <a:extLst>
              <a:ext uri="{FF2B5EF4-FFF2-40B4-BE49-F238E27FC236}">
                <a16:creationId xmlns:a16="http://schemas.microsoft.com/office/drawing/2014/main" id="{6FA74A0D-E9CC-4985-A8A4-B5D808E9D56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 rot="21386091">
            <a:off x="530038" y="1909366"/>
            <a:ext cx="2159904" cy="2700000"/>
          </a:xfrm>
          <a:prstGeom prst="roundRect">
            <a:avLst/>
          </a:prstGeom>
          <a:solidFill>
            <a:srgbClr val="FFFFFF"/>
          </a:solidFill>
          <a:ln w="28575">
            <a:solidFill>
              <a:srgbClr val="0099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 mois pour devenir un vrai gourmet !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Kingthings Trypewriter 2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Kingthings Trypewriter 2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</a:pP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</a:pPr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/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/>
            <a:endParaRPr lang="fr-FR" sz="1100" dirty="0">
              <a:solidFill>
                <a:schemeClr val="tx1">
                  <a:lumMod val="85000"/>
                  <a:lumOff val="15000"/>
                </a:schemeClr>
              </a:solidFill>
              <a:latin typeface="Kingthings Trypewriter 2" panose="02000000000000000000" pitchFamily="2" charset="0"/>
              <a:cs typeface="Calibri" panose="020F0502020204030204" pitchFamily="34" charset="0"/>
            </a:endParaRPr>
          </a:p>
          <a:p>
            <a:pPr algn="ctr"/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Kingthings Trypewriter 2" panose="02000000000000000000" pitchFamily="2" charset="0"/>
                <a:cs typeface="Calibri" panose="020F0502020204030204" pitchFamily="34" charset="0"/>
              </a:rPr>
              <a:t>8 ateliers mensuels de 1h30 + 1 sortie en famille sur un lieu de production (en option)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Kingthings Trypewriter 2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Graphique 24" descr="Fourchette et couteau">
            <a:extLst>
              <a:ext uri="{FF2B5EF4-FFF2-40B4-BE49-F238E27FC236}">
                <a16:creationId xmlns:a16="http://schemas.microsoft.com/office/drawing/2014/main" id="{E82E2846-E931-441D-B4AA-EE4C0FEB87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374062">
            <a:off x="1134840" y="2593487"/>
            <a:ext cx="900000" cy="900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28F7A2B-D5D0-45ED-9754-2A3BFA68883F}"/>
              </a:ext>
            </a:extLst>
          </p:cNvPr>
          <p:cNvSpPr/>
          <p:nvPr/>
        </p:nvSpPr>
        <p:spPr>
          <a:xfrm>
            <a:off x="5760132" y="2276872"/>
            <a:ext cx="7560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6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Graphique 4" descr="Cerveau dans une tête">
            <a:extLst>
              <a:ext uri="{FF2B5EF4-FFF2-40B4-BE49-F238E27FC236}">
                <a16:creationId xmlns:a16="http://schemas.microsoft.com/office/drawing/2014/main" id="{B330CF94-8BA4-42E2-8037-B858A8987D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954240">
            <a:off x="4133126" y="2424998"/>
            <a:ext cx="900000" cy="900000"/>
          </a:xfrm>
          <a:prstGeom prst="rect">
            <a:avLst/>
          </a:prstGeom>
        </p:spPr>
      </p:pic>
      <p:pic>
        <p:nvPicPr>
          <p:cNvPr id="8" name="Graphique 7" descr="Assiette couverte">
            <a:extLst>
              <a:ext uri="{FF2B5EF4-FFF2-40B4-BE49-F238E27FC236}">
                <a16:creationId xmlns:a16="http://schemas.microsoft.com/office/drawing/2014/main" id="{B53DB741-7FD2-4C21-B9AB-ADE32813FD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444522">
            <a:off x="7198705" y="2327825"/>
            <a:ext cx="900000" cy="900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B41A59D-CBEB-4F1B-89CA-287CEF17ABBC}"/>
              </a:ext>
            </a:extLst>
          </p:cNvPr>
          <p:cNvSpPr/>
          <p:nvPr/>
        </p:nvSpPr>
        <p:spPr>
          <a:xfrm>
            <a:off x="251520" y="260648"/>
            <a:ext cx="8552342" cy="461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xplosion 1 7">
            <a:extLst>
              <a:ext uri="{FF2B5EF4-FFF2-40B4-BE49-F238E27FC236}">
                <a16:creationId xmlns:a16="http://schemas.microsoft.com/office/drawing/2014/main" id="{95C9DB97-0B53-4BC5-A3F6-39F82C6A34DE}"/>
              </a:ext>
            </a:extLst>
          </p:cNvPr>
          <p:cNvSpPr/>
          <p:nvPr/>
        </p:nvSpPr>
        <p:spPr>
          <a:xfrm rot="20803167">
            <a:off x="165803" y="161081"/>
            <a:ext cx="2434910" cy="1417947"/>
          </a:xfrm>
          <a:prstGeom prst="irregularSeal1">
            <a:avLst/>
          </a:prstGeom>
          <a:solidFill>
            <a:srgbClr val="B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Kingthings Trypewriter 2"/>
                <a:cs typeface="Kingthings Trypewriter 2"/>
              </a:rPr>
              <a:t>NOUVEAU AU PAYS BASQUE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0B46FAA-744D-4090-BE6C-3169FFE5946C}"/>
              </a:ext>
            </a:extLst>
          </p:cNvPr>
          <p:cNvSpPr txBox="1"/>
          <p:nvPr/>
        </p:nvSpPr>
        <p:spPr>
          <a:xfrm>
            <a:off x="2771800" y="419699"/>
            <a:ext cx="1268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Broken 15"/>
                <a:cs typeface="Broken 15"/>
              </a:rPr>
              <a:t>Le club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0CAE66D-13A2-49D7-855B-9B3AB1176EC8}"/>
              </a:ext>
            </a:extLst>
          </p:cNvPr>
          <p:cNvSpPr txBox="1"/>
          <p:nvPr/>
        </p:nvSpPr>
        <p:spPr>
          <a:xfrm>
            <a:off x="5996334" y="570046"/>
            <a:ext cx="2752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  <a:cs typeface="Broken 15"/>
              </a:rPr>
              <a:t>(enfants à partir de 9 ans)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2B72F956-DF5F-4A5B-B953-E5F32C47AD6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01" t="7319" r="6362" b="7092"/>
          <a:stretch/>
        </p:blipFill>
        <p:spPr>
          <a:xfrm>
            <a:off x="3989615" y="332656"/>
            <a:ext cx="202254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27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D650DEA-61C7-45B1-A405-1421865DB5A9}"/>
              </a:ext>
            </a:extLst>
          </p:cNvPr>
          <p:cNvSpPr/>
          <p:nvPr/>
        </p:nvSpPr>
        <p:spPr>
          <a:xfrm>
            <a:off x="251520" y="260648"/>
            <a:ext cx="8552342" cy="461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BC3E762-585C-474D-8B03-3CEA6EE9A5D2}"/>
              </a:ext>
            </a:extLst>
          </p:cNvPr>
          <p:cNvSpPr txBox="1">
            <a:spLocks/>
          </p:cNvSpPr>
          <p:nvPr/>
        </p:nvSpPr>
        <p:spPr>
          <a:xfrm>
            <a:off x="467544" y="332656"/>
            <a:ext cx="1368152" cy="5343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4300" dirty="0">
                <a:solidFill>
                  <a:srgbClr val="C00000"/>
                </a:solidFill>
                <a:latin typeface="Broken 15"/>
                <a:cs typeface="Broken 15"/>
              </a:rPr>
              <a:t>Programme :</a:t>
            </a:r>
            <a:endParaRPr lang="fr-FR" sz="1900" dirty="0">
              <a:solidFill>
                <a:schemeClr val="accent6"/>
              </a:solidFill>
              <a:latin typeface="Arial Rounded MT Bold" panose="020F0704030504030204" pitchFamily="34" charset="0"/>
              <a:cs typeface="Broken 15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3D2D496-15E3-4EE8-8EC8-4F9DCAAC4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785172"/>
              </p:ext>
            </p:extLst>
          </p:nvPr>
        </p:nvGraphicFramePr>
        <p:xfrm>
          <a:off x="395536" y="548680"/>
          <a:ext cx="8352928" cy="583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969">
                  <a:extLst>
                    <a:ext uri="{9D8B030D-6E8A-4147-A177-3AD203B41FA5}">
                      <a16:colId xmlns:a16="http://schemas.microsoft.com/office/drawing/2014/main" val="1484093320"/>
                    </a:ext>
                  </a:extLst>
                </a:gridCol>
                <a:gridCol w="3300375">
                  <a:extLst>
                    <a:ext uri="{9D8B030D-6E8A-4147-A177-3AD203B41FA5}">
                      <a16:colId xmlns:a16="http://schemas.microsoft.com/office/drawing/2014/main" val="2950391951"/>
                    </a:ext>
                  </a:extLst>
                </a:gridCol>
                <a:gridCol w="3440584">
                  <a:extLst>
                    <a:ext uri="{9D8B030D-6E8A-4147-A177-3AD203B41FA5}">
                      <a16:colId xmlns:a16="http://schemas.microsoft.com/office/drawing/2014/main" val="2365194344"/>
                    </a:ext>
                  </a:extLst>
                </a:gridCol>
              </a:tblGrid>
              <a:tr h="37693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fr-FR" sz="11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 Rounded MT Bold" panose="020F07040305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Rounded MT Bold" panose="020F0704030504030204" pitchFamily="34" charset="0"/>
                          <a:ea typeface="+mn-ea"/>
                          <a:cs typeface="Calibri" panose="020F0502020204030204" pitchFamily="34" charset="0"/>
                        </a:rPr>
                        <a:t>Ateliers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Rounded MT Bold" panose="020F0704030504030204" pitchFamily="34" charset="0"/>
                          <a:ea typeface="+mn-ea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86103"/>
                  </a:ext>
                </a:extLst>
              </a:tr>
              <a:tr h="60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Rounded MT Bold" panose="020F0704030504030204" pitchFamily="34" charset="0"/>
                          <a:ea typeface="+mn-ea"/>
                          <a:cs typeface="Calibri" panose="020F0502020204030204" pitchFamily="34" charset="0"/>
                        </a:rPr>
                        <a:t>16/10/2019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Goûter c’est jouer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Défis sensoriels et dégustation de pommes anciennes du Pays Basque et autres fruits de saison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074517"/>
                  </a:ext>
                </a:extLst>
              </a:tr>
              <a:tr h="60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Rounded MT Bold" panose="020F0704030504030204" pitchFamily="34" charset="0"/>
                          <a:ea typeface="+mn-ea"/>
                          <a:cs typeface="Calibri" panose="020F0502020204030204" pitchFamily="34" charset="0"/>
                        </a:rPr>
                        <a:t>20/11/2019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 piment d’Espelette »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Défis sensoriels et dégustation de produits dérivés du piment d’Espelette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913493"/>
                  </a:ext>
                </a:extLst>
              </a:tr>
              <a:tr h="60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Rounded MT Bold" panose="020F0704030504030204" pitchFamily="34" charset="0"/>
                          <a:ea typeface="+mn-ea"/>
                          <a:cs typeface="Calibri" panose="020F0502020204030204" pitchFamily="34" charset="0"/>
                        </a:rPr>
                        <a:t>18/12/2019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 Le xocoatl des Aztèques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Réalisation et dégustation d’un chocolat chaud à la manière des Aztèques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212613"/>
                  </a:ext>
                </a:extLst>
              </a:tr>
              <a:tr h="60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Rounded MT Bold" panose="020F0704030504030204" pitchFamily="34" charset="0"/>
                          <a:ea typeface="+mn-ea"/>
                          <a:cs typeface="Calibri" panose="020F0502020204030204" pitchFamily="34" charset="0"/>
                        </a:rPr>
                        <a:t>15/01/2020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 Tout est bon dans le porc basque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Défis sensoriels et dégustation de jambons du Pays Basque (Bayonne + Kintoa)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511006"/>
                  </a:ext>
                </a:extLst>
              </a:tr>
              <a:tr h="60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Rounded MT Bold" panose="020F0704030504030204" pitchFamily="34" charset="0"/>
                          <a:ea typeface="+mn-ea"/>
                          <a:cs typeface="Calibri" panose="020F0502020204030204" pitchFamily="34" charset="0"/>
                        </a:rPr>
                        <a:t>19/02/2020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Tout un fromage basque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Défis sensoriels et dégustation de fromages de brebis Ossau-Iraty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872062"/>
                  </a:ext>
                </a:extLst>
              </a:tr>
              <a:tr h="60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Rounded MT Bold" panose="020F0704030504030204" pitchFamily="34" charset="0"/>
                          <a:ea typeface="+mn-ea"/>
                          <a:cs typeface="Calibri" panose="020F0502020204030204" pitchFamily="34" charset="0"/>
                        </a:rPr>
                        <a:t>18/03/2020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La main à la pâte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Réalisation et dégustation de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talos</a:t>
                      </a:r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à la farine de maïs Grand Roux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568545"/>
                  </a:ext>
                </a:extLst>
              </a:tr>
              <a:tr h="60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Rounded MT Bold" panose="020F0704030504030204" pitchFamily="34" charset="0"/>
                          <a:ea typeface="+mn-ea"/>
                          <a:cs typeface="Calibri" panose="020F0502020204030204" pitchFamily="34" charset="0"/>
                        </a:rPr>
                        <a:t>15/04/2020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Les petits apiculteurs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Défis sensoriels de l’abeille au miel et dégustation de miels du Pays Basque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074330"/>
                  </a:ext>
                </a:extLst>
              </a:tr>
              <a:tr h="60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Rounded MT Bold" panose="020F0704030504030204" pitchFamily="34" charset="0"/>
                          <a:ea typeface="+mn-ea"/>
                          <a:cs typeface="Calibri" panose="020F0502020204030204" pitchFamily="34" charset="0"/>
                        </a:rPr>
                        <a:t>20/05/2020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 La cerise sur le gâteau basque 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Défis sensoriels et dégustation de confitures de cerises d’Itxassou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121884"/>
                  </a:ext>
                </a:extLst>
              </a:tr>
              <a:tr h="60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Rounded MT Bold" panose="020F0704030504030204" pitchFamily="34" charset="0"/>
                          <a:ea typeface="+mn-ea"/>
                          <a:cs typeface="Calibri" panose="020F0502020204030204" pitchFamily="34" charset="0"/>
                        </a:rPr>
                        <a:t>Juin 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Sortie en famille sur un lieu de production</a:t>
                      </a:r>
                    </a:p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(date, lieu et horaires : information en mai 2020)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Visite participative, activités ludiques, goûter fermier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907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64333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645</TotalTime>
  <Words>287</Words>
  <Application>Microsoft Office PowerPoint</Application>
  <PresentationFormat>Affichage à l'écran (4:3)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Arial Rounded MT Bold</vt:lpstr>
      <vt:lpstr>Broken 15</vt:lpstr>
      <vt:lpstr>Calibri</vt:lpstr>
      <vt:lpstr>Comic Sans MS</vt:lpstr>
      <vt:lpstr>Gill Sans MT</vt:lpstr>
      <vt:lpstr>Kingthings Trypewriter 2</vt:lpstr>
      <vt:lpstr>Wingdings 2</vt:lpstr>
      <vt:lpstr>Dividende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ARRESE-IGOR</dc:creator>
  <cp:lastModifiedBy>Didier ARRESE-IGOR</cp:lastModifiedBy>
  <cp:revision>141</cp:revision>
  <cp:lastPrinted>2018-10-24T14:39:17Z</cp:lastPrinted>
  <dcterms:created xsi:type="dcterms:W3CDTF">2017-04-04T16:35:56Z</dcterms:created>
  <dcterms:modified xsi:type="dcterms:W3CDTF">2019-09-23T14:28:44Z</dcterms:modified>
</cp:coreProperties>
</file>